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93" r:id="rId2"/>
    <p:sldId id="259" r:id="rId3"/>
    <p:sldId id="322" r:id="rId4"/>
    <p:sldId id="325" r:id="rId5"/>
    <p:sldId id="323" r:id="rId6"/>
    <p:sldId id="324" r:id="rId7"/>
    <p:sldId id="297" r:id="rId8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11"/>
    </p:embeddedFont>
    <p:embeddedFont>
      <p:font typeface="맑은 고딕" panose="020B0503020000020004" pitchFamily="34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C6FF"/>
    <a:srgbClr val="337BA9"/>
    <a:srgbClr val="06266B"/>
    <a:srgbClr val="D8453E"/>
    <a:srgbClr val="0F3A55"/>
    <a:srgbClr val="EE6F10"/>
    <a:srgbClr val="7C2A3B"/>
    <a:srgbClr val="3F6603"/>
    <a:srgbClr val="F07E28"/>
    <a:srgbClr val="070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267F64-CAAD-4E62-A4E6-291C88433076}" v="10" dt="2024-10-13T13:42:30.999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1" autoAdjust="0"/>
    <p:restoredTop sz="92090" autoAdjust="0"/>
  </p:normalViewPr>
  <p:slideViewPr>
    <p:cSldViewPr>
      <p:cViewPr>
        <p:scale>
          <a:sx n="89" d="100"/>
          <a:sy n="89" d="100"/>
        </p:scale>
        <p:origin x="1278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handoutMaster" Target="handoutMasters/handoutMaster1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a Pérez Pardo" userId="7bc6f2072e429578" providerId="LiveId" clId="{06267F64-CAAD-4E62-A4E6-291C88433076}"/>
    <pc:docChg chg="undo custSel addSld delSld modSld sldOrd">
      <pc:chgData name="Carla Pérez Pardo" userId="7bc6f2072e429578" providerId="LiveId" clId="{06267F64-CAAD-4E62-A4E6-291C88433076}" dt="2024-10-13T14:31:39.847" v="274" actId="20577"/>
      <pc:docMkLst>
        <pc:docMk/>
      </pc:docMkLst>
      <pc:sldChg chg="modSp del mod">
        <pc:chgData name="Carla Pérez Pardo" userId="7bc6f2072e429578" providerId="LiveId" clId="{06267F64-CAAD-4E62-A4E6-291C88433076}" dt="2024-10-13T13:41:14.728" v="187" actId="47"/>
        <pc:sldMkLst>
          <pc:docMk/>
          <pc:sldMk cId="0" sldId="296"/>
        </pc:sldMkLst>
        <pc:spChg chg="mod">
          <ac:chgData name="Carla Pérez Pardo" userId="7bc6f2072e429578" providerId="LiveId" clId="{06267F64-CAAD-4E62-A4E6-291C88433076}" dt="2024-10-12T17:46:29.446" v="116" actId="1076"/>
          <ac:spMkLst>
            <pc:docMk/>
            <pc:sldMk cId="0" sldId="296"/>
            <ac:spMk id="11" creationId="{49C2D014-16BC-2A2F-C0CA-DB3FD94E4161}"/>
          </ac:spMkLst>
        </pc:spChg>
      </pc:sldChg>
      <pc:sldChg chg="del">
        <pc:chgData name="Carla Pérez Pardo" userId="7bc6f2072e429578" providerId="LiveId" clId="{06267F64-CAAD-4E62-A4E6-291C88433076}" dt="2024-10-13T13:37:46.756" v="155" actId="47"/>
        <pc:sldMkLst>
          <pc:docMk/>
          <pc:sldMk cId="0" sldId="321"/>
        </pc:sldMkLst>
      </pc:sldChg>
      <pc:sldChg chg="modSp mod">
        <pc:chgData name="Carla Pérez Pardo" userId="7bc6f2072e429578" providerId="LiveId" clId="{06267F64-CAAD-4E62-A4E6-291C88433076}" dt="2024-10-13T13:35:44.348" v="119" actId="20577"/>
        <pc:sldMkLst>
          <pc:docMk/>
          <pc:sldMk cId="214297697" sldId="322"/>
        </pc:sldMkLst>
        <pc:spChg chg="mod">
          <ac:chgData name="Carla Pérez Pardo" userId="7bc6f2072e429578" providerId="LiveId" clId="{06267F64-CAAD-4E62-A4E6-291C88433076}" dt="2024-10-13T13:35:44.348" v="119" actId="20577"/>
          <ac:spMkLst>
            <pc:docMk/>
            <pc:sldMk cId="214297697" sldId="322"/>
            <ac:spMk id="69" creationId="{00000000-0000-0000-0000-000000000000}"/>
          </ac:spMkLst>
        </pc:spChg>
      </pc:sldChg>
      <pc:sldChg chg="addSp delSp modSp add mod ord">
        <pc:chgData name="Carla Pérez Pardo" userId="7bc6f2072e429578" providerId="LiveId" clId="{06267F64-CAAD-4E62-A4E6-291C88433076}" dt="2024-10-13T14:00:26.988" v="231" actId="1076"/>
        <pc:sldMkLst>
          <pc:docMk/>
          <pc:sldMk cId="48264605" sldId="323"/>
        </pc:sldMkLst>
        <pc:spChg chg="mod">
          <ac:chgData name="Carla Pérez Pardo" userId="7bc6f2072e429578" providerId="LiveId" clId="{06267F64-CAAD-4E62-A4E6-291C88433076}" dt="2024-10-13T13:42:37.269" v="206" actId="20577"/>
          <ac:spMkLst>
            <pc:docMk/>
            <pc:sldMk cId="48264605" sldId="323"/>
            <ac:spMk id="2" creationId="{00000000-0000-0000-0000-000000000000}"/>
          </ac:spMkLst>
        </pc:spChg>
        <pc:spChg chg="add del mod">
          <ac:chgData name="Carla Pérez Pardo" userId="7bc6f2072e429578" providerId="LiveId" clId="{06267F64-CAAD-4E62-A4E6-291C88433076}" dt="2024-10-13T13:42:18.441" v="202" actId="478"/>
          <ac:spMkLst>
            <pc:docMk/>
            <pc:sldMk cId="48264605" sldId="323"/>
            <ac:spMk id="3" creationId="{180205C5-3B94-5C21-DD46-D772171384D1}"/>
          </ac:spMkLst>
        </pc:spChg>
        <pc:spChg chg="add del mod">
          <ac:chgData name="Carla Pérez Pardo" userId="7bc6f2072e429578" providerId="LiveId" clId="{06267F64-CAAD-4E62-A4E6-291C88433076}" dt="2024-10-13T13:42:30.216" v="203" actId="478"/>
          <ac:spMkLst>
            <pc:docMk/>
            <pc:sldMk cId="48264605" sldId="323"/>
            <ac:spMk id="6" creationId="{1412C2C6-5C22-F593-9CE9-A10562382925}"/>
          </ac:spMkLst>
        </pc:spChg>
        <pc:spChg chg="add mod">
          <ac:chgData name="Carla Pérez Pardo" userId="7bc6f2072e429578" providerId="LiveId" clId="{06267F64-CAAD-4E62-A4E6-291C88433076}" dt="2024-10-13T14:00:13.989" v="228" actId="20577"/>
          <ac:spMkLst>
            <pc:docMk/>
            <pc:sldMk cId="48264605" sldId="323"/>
            <ac:spMk id="8" creationId="{C75E8677-D47D-27EB-C8A9-9577BBBBD3AB}"/>
          </ac:spMkLst>
        </pc:spChg>
        <pc:spChg chg="mod">
          <ac:chgData name="Carla Pérez Pardo" userId="7bc6f2072e429578" providerId="LiveId" clId="{06267F64-CAAD-4E62-A4E6-291C88433076}" dt="2024-10-13T13:36:16.568" v="146" actId="20577"/>
          <ac:spMkLst>
            <pc:docMk/>
            <pc:sldMk cId="48264605" sldId="323"/>
            <ac:spMk id="12" creationId="{1F6BB06F-BA0B-72D2-A9C4-F7AD3D3819A3}"/>
          </ac:spMkLst>
        </pc:spChg>
        <pc:grpChg chg="del">
          <ac:chgData name="Carla Pérez Pardo" userId="7bc6f2072e429578" providerId="LiveId" clId="{06267F64-CAAD-4E62-A4E6-291C88433076}" dt="2024-10-13T13:37:12.954" v="150" actId="478"/>
          <ac:grpSpMkLst>
            <pc:docMk/>
            <pc:sldMk cId="48264605" sldId="323"/>
            <ac:grpSpMk id="9" creationId="{DD93100D-5262-CAF7-E4AE-7297D8E2A843}"/>
          </ac:grpSpMkLst>
        </pc:grpChg>
        <pc:picChg chg="add del mod">
          <ac:chgData name="Carla Pérez Pardo" userId="7bc6f2072e429578" providerId="LiveId" clId="{06267F64-CAAD-4E62-A4E6-291C88433076}" dt="2024-10-13T13:42:15.970" v="200" actId="478"/>
          <ac:picMkLst>
            <pc:docMk/>
            <pc:sldMk cId="48264605" sldId="323"/>
            <ac:picMk id="4" creationId="{5B5CAA82-134D-5EBD-CD35-64F3282668BE}"/>
          </ac:picMkLst>
        </pc:picChg>
        <pc:picChg chg="del">
          <ac:chgData name="Carla Pérez Pardo" userId="7bc6f2072e429578" providerId="LiveId" clId="{06267F64-CAAD-4E62-A4E6-291C88433076}" dt="2024-10-13T13:36:06.504" v="134" actId="478"/>
          <ac:picMkLst>
            <pc:docMk/>
            <pc:sldMk cId="48264605" sldId="323"/>
            <ac:picMk id="7" creationId="{CB8FA218-DF67-2777-ACBD-31A0656F013E}"/>
          </ac:picMkLst>
        </pc:picChg>
        <pc:picChg chg="add mod">
          <ac:chgData name="Carla Pérez Pardo" userId="7bc6f2072e429578" providerId="LiveId" clId="{06267F64-CAAD-4E62-A4E6-291C88433076}" dt="2024-10-13T13:59:37.830" v="221" actId="1076"/>
          <ac:picMkLst>
            <pc:docMk/>
            <pc:sldMk cId="48264605" sldId="323"/>
            <ac:picMk id="13" creationId="{7A463EA8-F7C6-2207-F166-A167D5D0A4FC}"/>
          </ac:picMkLst>
        </pc:picChg>
        <pc:picChg chg="add mod">
          <ac:chgData name="Carla Pérez Pardo" userId="7bc6f2072e429578" providerId="LiveId" clId="{06267F64-CAAD-4E62-A4E6-291C88433076}" dt="2024-10-13T14:00:26.988" v="231" actId="1076"/>
          <ac:picMkLst>
            <pc:docMk/>
            <pc:sldMk cId="48264605" sldId="323"/>
            <ac:picMk id="15" creationId="{C046DB92-D664-D100-A16C-A9E16D64B71B}"/>
          </ac:picMkLst>
        </pc:picChg>
        <pc:picChg chg="del">
          <ac:chgData name="Carla Pérez Pardo" userId="7bc6f2072e429578" providerId="LiveId" clId="{06267F64-CAAD-4E62-A4E6-291C88433076}" dt="2024-10-13T13:36:08.541" v="135" actId="478"/>
          <ac:picMkLst>
            <pc:docMk/>
            <pc:sldMk cId="48264605" sldId="323"/>
            <ac:picMk id="1026" creationId="{2D807A4C-1125-2456-E659-E76F7065E556}"/>
          </ac:picMkLst>
        </pc:picChg>
      </pc:sldChg>
      <pc:sldChg chg="addSp delSp modSp add mod ord">
        <pc:chgData name="Carla Pérez Pardo" userId="7bc6f2072e429578" providerId="LiveId" clId="{06267F64-CAAD-4E62-A4E6-291C88433076}" dt="2024-10-13T14:31:39.847" v="274" actId="20577"/>
        <pc:sldMkLst>
          <pc:docMk/>
          <pc:sldMk cId="1139548963" sldId="324"/>
        </pc:sldMkLst>
        <pc:spChg chg="mod">
          <ac:chgData name="Carla Pérez Pardo" userId="7bc6f2072e429578" providerId="LiveId" clId="{06267F64-CAAD-4E62-A4E6-291C88433076}" dt="2024-10-13T13:42:01.765" v="197" actId="20577"/>
          <ac:spMkLst>
            <pc:docMk/>
            <pc:sldMk cId="1139548963" sldId="324"/>
            <ac:spMk id="2" creationId="{00000000-0000-0000-0000-000000000000}"/>
          </ac:spMkLst>
        </pc:spChg>
        <pc:spChg chg="add del mod">
          <ac:chgData name="Carla Pérez Pardo" userId="7bc6f2072e429578" providerId="LiveId" clId="{06267F64-CAAD-4E62-A4E6-291C88433076}" dt="2024-10-13T13:41:45.869" v="194" actId="478"/>
          <ac:spMkLst>
            <pc:docMk/>
            <pc:sldMk cId="1139548963" sldId="324"/>
            <ac:spMk id="7" creationId="{CBC4F055-46C6-4804-6DF0-9138A23AF809}"/>
          </ac:spMkLst>
        </pc:spChg>
        <pc:spChg chg="add mod">
          <ac:chgData name="Carla Pérez Pardo" userId="7bc6f2072e429578" providerId="LiveId" clId="{06267F64-CAAD-4E62-A4E6-291C88433076}" dt="2024-10-13T14:31:39.847" v="274" actId="20577"/>
          <ac:spMkLst>
            <pc:docMk/>
            <pc:sldMk cId="1139548963" sldId="324"/>
            <ac:spMk id="8" creationId="{82F307BE-779D-6439-4A38-00FED654F0ED}"/>
          </ac:spMkLst>
        </pc:spChg>
        <pc:spChg chg="del mod">
          <ac:chgData name="Carla Pérez Pardo" userId="7bc6f2072e429578" providerId="LiveId" clId="{06267F64-CAAD-4E62-A4E6-291C88433076}" dt="2024-10-13T13:41:35.187" v="193" actId="478"/>
          <ac:spMkLst>
            <pc:docMk/>
            <pc:sldMk cId="1139548963" sldId="324"/>
            <ac:spMk id="37" creationId="{00000000-0000-0000-0000-000000000000}"/>
          </ac:spMkLst>
        </pc:spChg>
        <pc:picChg chg="del">
          <ac:chgData name="Carla Pérez Pardo" userId="7bc6f2072e429578" providerId="LiveId" clId="{06267F64-CAAD-4E62-A4E6-291C88433076}" dt="2024-10-13T13:38:07.098" v="164" actId="478"/>
          <ac:picMkLst>
            <pc:docMk/>
            <pc:sldMk cId="1139548963" sldId="324"/>
            <ac:picMk id="4" creationId="{BB05C621-7597-D96C-E2CD-A8BB708E2B8F}"/>
          </ac:picMkLst>
        </pc:picChg>
        <pc:picChg chg="add del mod">
          <ac:chgData name="Carla Pérez Pardo" userId="7bc6f2072e429578" providerId="LiveId" clId="{06267F64-CAAD-4E62-A4E6-291C88433076}" dt="2024-10-13T13:41:32.223" v="192" actId="478"/>
          <ac:picMkLst>
            <pc:docMk/>
            <pc:sldMk cId="1139548963" sldId="324"/>
            <ac:picMk id="5" creationId="{48389061-368B-F5C0-4A8B-14D9D3A91DA2}"/>
          </ac:picMkLst>
        </pc:picChg>
        <pc:picChg chg="add mod">
          <ac:chgData name="Carla Pérez Pardo" userId="7bc6f2072e429578" providerId="LiveId" clId="{06267F64-CAAD-4E62-A4E6-291C88433076}" dt="2024-10-13T13:41:57.148" v="195"/>
          <ac:picMkLst>
            <pc:docMk/>
            <pc:sldMk cId="1139548963" sldId="324"/>
            <ac:picMk id="9" creationId="{F25F39EE-4EFC-174C-128B-72927419C4B2}"/>
          </ac:picMkLst>
        </pc:picChg>
        <pc:picChg chg="add del mod modCrop">
          <ac:chgData name="Carla Pérez Pardo" userId="7bc6f2072e429578" providerId="LiveId" clId="{06267F64-CAAD-4E62-A4E6-291C88433076}" dt="2024-10-13T14:30:30.505" v="268" actId="478"/>
          <ac:picMkLst>
            <pc:docMk/>
            <pc:sldMk cId="1139548963" sldId="324"/>
            <ac:picMk id="11" creationId="{4CD6C8ED-63C2-6801-445D-B4596EC26DFB}"/>
          </ac:picMkLst>
        </pc:picChg>
        <pc:picChg chg="add mod">
          <ac:chgData name="Carla Pérez Pardo" userId="7bc6f2072e429578" providerId="LiveId" clId="{06267F64-CAAD-4E62-A4E6-291C88433076}" dt="2024-10-13T14:31:33.800" v="272" actId="14100"/>
          <ac:picMkLst>
            <pc:docMk/>
            <pc:sldMk cId="1139548963" sldId="324"/>
            <ac:picMk id="13" creationId="{74AFEB64-BD8D-3689-6C73-07153D554308}"/>
          </ac:picMkLst>
        </pc:picChg>
      </pc:sldChg>
      <pc:sldChg chg="addSp delSp modSp add mod ord">
        <pc:chgData name="Carla Pérez Pardo" userId="7bc6f2072e429578" providerId="LiveId" clId="{06267F64-CAAD-4E62-A4E6-291C88433076}" dt="2024-10-13T13:41:10.441" v="186"/>
        <pc:sldMkLst>
          <pc:docMk/>
          <pc:sldMk cId="3864179817" sldId="325"/>
        </pc:sldMkLst>
        <pc:spChg chg="mod">
          <ac:chgData name="Carla Pérez Pardo" userId="7bc6f2072e429578" providerId="LiveId" clId="{06267F64-CAAD-4E62-A4E6-291C88433076}" dt="2024-10-13T13:41:04.694" v="184"/>
          <ac:spMkLst>
            <pc:docMk/>
            <pc:sldMk cId="3864179817" sldId="325"/>
            <ac:spMk id="2" creationId="{00000000-0000-0000-0000-000000000000}"/>
          </ac:spMkLst>
        </pc:spChg>
        <pc:spChg chg="add del mod">
          <ac:chgData name="Carla Pérez Pardo" userId="7bc6f2072e429578" providerId="LiveId" clId="{06267F64-CAAD-4E62-A4E6-291C88433076}" dt="2024-10-13T13:40:55.315" v="183" actId="478"/>
          <ac:spMkLst>
            <pc:docMk/>
            <pc:sldMk cId="3864179817" sldId="325"/>
            <ac:spMk id="4" creationId="{18174980-C085-FC78-3CF1-49D6D13DD901}"/>
          </ac:spMkLst>
        </pc:spChg>
        <pc:spChg chg="mod">
          <ac:chgData name="Carla Pérez Pardo" userId="7bc6f2072e429578" providerId="LiveId" clId="{06267F64-CAAD-4E62-A4E6-291C88433076}" dt="2024-10-13T13:40:49.090" v="182"/>
          <ac:spMkLst>
            <pc:docMk/>
            <pc:sldMk cId="3864179817" sldId="325"/>
            <ac:spMk id="9" creationId="{6D45A3D9-CB0F-5A63-1A33-88F9F3859B56}"/>
          </ac:spMkLst>
        </pc:spChg>
        <pc:spChg chg="mod">
          <ac:chgData name="Carla Pérez Pardo" userId="7bc6f2072e429578" providerId="LiveId" clId="{06267F64-CAAD-4E62-A4E6-291C88433076}" dt="2024-10-13T13:40:49.090" v="182"/>
          <ac:spMkLst>
            <pc:docMk/>
            <pc:sldMk cId="3864179817" sldId="325"/>
            <ac:spMk id="10" creationId="{5B437778-5D2B-2C40-13F5-EDB2DB90C8A3}"/>
          </ac:spMkLst>
        </pc:spChg>
        <pc:spChg chg="mod">
          <ac:chgData name="Carla Pérez Pardo" userId="7bc6f2072e429578" providerId="LiveId" clId="{06267F64-CAAD-4E62-A4E6-291C88433076}" dt="2024-10-13T13:40:49.090" v="182"/>
          <ac:spMkLst>
            <pc:docMk/>
            <pc:sldMk cId="3864179817" sldId="325"/>
            <ac:spMk id="11" creationId="{1C6145E3-1D8A-7CAC-EF59-CC181A1E5C4C}"/>
          </ac:spMkLst>
        </pc:spChg>
        <pc:spChg chg="del">
          <ac:chgData name="Carla Pérez Pardo" userId="7bc6f2072e429578" providerId="LiveId" clId="{06267F64-CAAD-4E62-A4E6-291C88433076}" dt="2024-10-13T13:40:47.866" v="181" actId="478"/>
          <ac:spMkLst>
            <pc:docMk/>
            <pc:sldMk cId="3864179817" sldId="325"/>
            <ac:spMk id="37" creationId="{00000000-0000-0000-0000-000000000000}"/>
          </ac:spMkLst>
        </pc:spChg>
        <pc:grpChg chg="add mod">
          <ac:chgData name="Carla Pérez Pardo" userId="7bc6f2072e429578" providerId="LiveId" clId="{06267F64-CAAD-4E62-A4E6-291C88433076}" dt="2024-10-13T13:40:49.090" v="182"/>
          <ac:grpSpMkLst>
            <pc:docMk/>
            <pc:sldMk cId="3864179817" sldId="325"/>
            <ac:grpSpMk id="8" creationId="{F9DEF626-C3BA-AEB0-0AD6-645956009892}"/>
          </ac:grpSpMkLst>
        </pc:grpChg>
        <pc:picChg chg="del">
          <ac:chgData name="Carla Pérez Pardo" userId="7bc6f2072e429578" providerId="LiveId" clId="{06267F64-CAAD-4E62-A4E6-291C88433076}" dt="2024-10-13T13:40:47.866" v="181" actId="478"/>
          <ac:picMkLst>
            <pc:docMk/>
            <pc:sldMk cId="3864179817" sldId="325"/>
            <ac:picMk id="5" creationId="{48389061-368B-F5C0-4A8B-14D9D3A91DA2}"/>
          </ac:picMkLst>
        </pc:picChg>
        <pc:picChg chg="add mod">
          <ac:chgData name="Carla Pérez Pardo" userId="7bc6f2072e429578" providerId="LiveId" clId="{06267F64-CAAD-4E62-A4E6-291C88433076}" dt="2024-10-13T13:40:49.090" v="182"/>
          <ac:picMkLst>
            <pc:docMk/>
            <pc:sldMk cId="3864179817" sldId="325"/>
            <ac:picMk id="6" creationId="{B256BCBD-4F5E-920E-AAA2-03141678F4B3}"/>
          </ac:picMkLst>
        </pc:picChg>
        <pc:picChg chg="add mod">
          <ac:chgData name="Carla Pérez Pardo" userId="7bc6f2072e429578" providerId="LiveId" clId="{06267F64-CAAD-4E62-A4E6-291C88433076}" dt="2024-10-13T13:40:49.090" v="182"/>
          <ac:picMkLst>
            <pc:docMk/>
            <pc:sldMk cId="3864179817" sldId="325"/>
            <ac:picMk id="7" creationId="{ADAB76DA-7BFD-6AFF-8274-FF4F4F215013}"/>
          </ac:picMkLst>
        </pc:picChg>
      </pc:sldChg>
      <pc:sldChg chg="add del">
        <pc:chgData name="Carla Pérez Pardo" userId="7bc6f2072e429578" providerId="LiveId" clId="{06267F64-CAAD-4E62-A4E6-291C88433076}" dt="2024-10-13T13:42:44.873" v="210" actId="47"/>
        <pc:sldMkLst>
          <pc:docMk/>
          <pc:sldMk cId="1091113938" sldId="326"/>
        </pc:sldMkLst>
      </pc:sldChg>
      <pc:sldChg chg="add del">
        <pc:chgData name="Carla Pérez Pardo" userId="7bc6f2072e429578" providerId="LiveId" clId="{06267F64-CAAD-4E62-A4E6-291C88433076}" dt="2024-10-13T13:42:41.499" v="207" actId="47"/>
        <pc:sldMkLst>
          <pc:docMk/>
          <pc:sldMk cId="1929000224" sldId="32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2024-10-13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1. Vida útil: Los satélites deben tener una vida operativa de al menos 10 años.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2. Órbita: Los satélites deben orbitar en LEO (órbita baja terrestre).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3. Cobertura: La constelación debe cubrir el Océano Atlántico.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4. Datos </a:t>
            </a:r>
            <a:r>
              <a:rPr lang="es-ES" b="0" i="0" dirty="0" err="1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IoT</a:t>
            </a: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: La constelación debe recibir y retransmitir 10 KB de datos por dispositivo de 500 dispositivos cada hora.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5. Tecnología </a:t>
            </a:r>
            <a:r>
              <a:rPr lang="es-ES" b="0" i="0" dirty="0" err="1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LoRa</a:t>
            </a: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: Los satélites deben comunicarse con dispositivos </a:t>
            </a:r>
            <a:r>
              <a:rPr lang="es-ES" b="0" i="0" dirty="0" err="1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LoRa</a:t>
            </a: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6. Dimensiones y masa: Los satélites deben ser microsatélites con un límite de 25 kg y dimensiones máximas de 400 mm x 250 mm x 250 </a:t>
            </a:r>
            <a:r>
              <a:rPr lang="es-ES" b="0" i="0" dirty="0" err="1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mm.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7. Filosofía de márgenes: El diseño de los satélites debe seguir la filosofía de márgenes.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8. Componentes COTS: Todos los componentes de los satélites deben ser comerciales (COTS).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9. Carga adicional: Los satélites deben llevar y operar una carga útil adicional.</a:t>
            </a:r>
            <a:br>
              <a:rPr lang="es-ES" dirty="0"/>
            </a:b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0039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1. Vida útil: Los satélites deben tener una vida operativa de al menos 10 años.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2. Órbita: Los satélites deben orbitar en LEO (órbita baja terrestre).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3. Cobertura: La constelación debe cubrir el Océano Atlántico.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4. Datos </a:t>
            </a:r>
            <a:r>
              <a:rPr lang="es-ES" b="0" i="0" dirty="0" err="1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IoT</a:t>
            </a: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: La constelación debe recibir y retransmitir 10 KB de datos por dispositivo de 500 dispositivos cada hora.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5. Tecnología </a:t>
            </a:r>
            <a:r>
              <a:rPr lang="es-ES" b="0" i="0" dirty="0" err="1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LoRa</a:t>
            </a: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: Los satélites deben comunicarse con dispositivos </a:t>
            </a:r>
            <a:r>
              <a:rPr lang="es-ES" b="0" i="0" dirty="0" err="1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LoRa</a:t>
            </a: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6. Dimensiones y masa: Los satélites deben ser microsatélites con un límite de 25 kg y dimensiones máximas de 400 mm x 250 mm x 250 </a:t>
            </a:r>
            <a:r>
              <a:rPr lang="es-ES" b="0" i="0" dirty="0" err="1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mm.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7. Filosofía de márgenes: El diseño de los satélites debe seguir la filosofía de márgenes.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8. Componentes COTS: Todos los componentes de los satélites deben ser comerciales (COTS).</a:t>
            </a:r>
            <a:br>
              <a:rPr lang="es-ES" dirty="0"/>
            </a:br>
            <a:r>
              <a:rPr lang="es-ES" b="0" i="0" dirty="0">
                <a:solidFill>
                  <a:srgbClr val="BFC7D5"/>
                </a:solidFill>
                <a:effectLst/>
                <a:latin typeface="Arial" panose="020B0604020202020204" pitchFamily="34" charset="0"/>
              </a:rPr>
              <a:t>9. Carga adicional: Los satélites deben llevar y operar una carga útil adicional.</a:t>
            </a:r>
            <a:br>
              <a:rPr lang="es-ES" dirty="0"/>
            </a:br>
            <a:endParaRPr lang="es-ES" dirty="0"/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857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ES" b="1" dirty="0"/>
              <a:t>Antenas a considerar</a:t>
            </a:r>
            <a:r>
              <a:rPr lang="es-ES" dirty="0"/>
              <a:t> :</a:t>
            </a:r>
          </a:p>
          <a:p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0" dirty="0"/>
              <a:t>Antena de Parche </a:t>
            </a:r>
            <a:r>
              <a:rPr lang="es-ES" b="0" dirty="0" err="1"/>
              <a:t>Microstrip</a:t>
            </a:r>
            <a:r>
              <a:rPr lang="es-ES" b="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1" dirty="0"/>
              <a:t>Altitud</a:t>
            </a:r>
            <a:r>
              <a:rPr lang="es-ES" dirty="0"/>
              <a:t>: Mejora su eficiencia a altitudes más bajas.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1" dirty="0"/>
              <a:t>Cobertura</a:t>
            </a:r>
            <a:r>
              <a:rPr lang="es-ES" dirty="0"/>
              <a:t>: FOV limitado (60°), lo que requiere </a:t>
            </a:r>
            <a:r>
              <a:rPr lang="es-ES" b="1" dirty="0"/>
              <a:t>más satélites</a:t>
            </a:r>
            <a:r>
              <a:rPr lang="es-ES" dirty="0"/>
              <a:t> para cumplir con la cobertura y frecuencia de paso.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0" dirty="0"/>
              <a:t>Antena Colineal: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1" dirty="0"/>
              <a:t>Alcance</a:t>
            </a:r>
            <a:r>
              <a:rPr lang="es-ES" dirty="0"/>
              <a:t>: Menor ganancia puede afectar la capacidad para comunicarse con satélites a </a:t>
            </a:r>
            <a:r>
              <a:rPr lang="es-ES" b="1" dirty="0"/>
              <a:t>altitudes altas</a:t>
            </a:r>
            <a:r>
              <a:rPr lang="es-E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1" dirty="0"/>
              <a:t>Frecuencia de paso</a:t>
            </a:r>
            <a:r>
              <a:rPr lang="es-ES" dirty="0"/>
              <a:t>: Aumenta la necesidad de </a:t>
            </a:r>
            <a:r>
              <a:rPr lang="es-ES" b="1" dirty="0"/>
              <a:t>más satélites</a:t>
            </a:r>
            <a:r>
              <a:rPr lang="es-ES" dirty="0"/>
              <a:t> debido a su limitada capacidad de cobertura en largas distancias.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0" dirty="0"/>
              <a:t>Antena Helicoidal: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1" dirty="0"/>
              <a:t>Altitud</a:t>
            </a:r>
            <a:r>
              <a:rPr lang="es-ES" dirty="0"/>
              <a:t>: Permite mantener un enlace robusto incluso a </a:t>
            </a:r>
            <a:r>
              <a:rPr lang="es-ES" b="1" dirty="0"/>
              <a:t>mayor altitud</a:t>
            </a:r>
            <a:r>
              <a:rPr lang="es-E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1" dirty="0"/>
              <a:t>Cobertura</a:t>
            </a:r>
            <a:r>
              <a:rPr lang="es-ES" dirty="0"/>
              <a:t>: Buena opción para dispositivos en movimiento, pero podría requerir ajustes en la altitud para maximizar la eficiencia.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0" dirty="0"/>
              <a:t>Antena de Látigo: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1" dirty="0"/>
              <a:t>Alcance</a:t>
            </a:r>
            <a:r>
              <a:rPr lang="es-ES" dirty="0"/>
              <a:t>: Funciona mejor a </a:t>
            </a:r>
            <a:r>
              <a:rPr lang="es-ES" b="1" dirty="0"/>
              <a:t>bajas altitudes</a:t>
            </a:r>
            <a:r>
              <a:rPr lang="es-ES" dirty="0"/>
              <a:t>, pero se puede ver comprometida si se requiere cubrir áreas muy grandes o altitudes más altas.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s-ES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s-ES" dirty="0"/>
          </a:p>
          <a:p>
            <a:r>
              <a:rPr lang="es-ES" b="1" dirty="0"/>
              <a:t>Resumen de cómo la elección de la antena impacta en los requisitos de la misión:</a:t>
            </a:r>
          </a:p>
          <a:p>
            <a:pPr>
              <a:buFont typeface="+mj-lt"/>
              <a:buAutoNum type="arabicPeriod"/>
            </a:pPr>
            <a:r>
              <a:rPr lang="es-ES" b="1" dirty="0"/>
              <a:t>Número de satélites</a:t>
            </a:r>
            <a:r>
              <a:rPr lang="es-ES" dirty="0"/>
              <a:t>: Antenas que cubren menos área o tienen limitaciones en la capacidad de transmisión requieren </a:t>
            </a:r>
            <a:r>
              <a:rPr lang="es-ES" b="1" dirty="0"/>
              <a:t>más satélites</a:t>
            </a:r>
            <a:r>
              <a:rPr lang="es-ES" dirty="0"/>
              <a:t> para cumplir con los requisitos de cobertura global y tiempo de actualización.</a:t>
            </a:r>
          </a:p>
          <a:p>
            <a:pPr>
              <a:buFont typeface="+mj-lt"/>
              <a:buAutoNum type="arabicPeriod"/>
            </a:pPr>
            <a:r>
              <a:rPr lang="es-ES" b="1" dirty="0"/>
              <a:t>Cobertura</a:t>
            </a:r>
            <a:r>
              <a:rPr lang="es-ES" dirty="0"/>
              <a:t>: La elección de una antena con mayor campo de visión o alcance implica que puedes cubrir más área con </a:t>
            </a:r>
            <a:r>
              <a:rPr lang="es-ES" b="1" dirty="0"/>
              <a:t>menos satélites</a:t>
            </a:r>
            <a:r>
              <a:rPr lang="es-ES" dirty="0"/>
              <a:t>, lo que podría simplificar la constelación.</a:t>
            </a:r>
          </a:p>
          <a:p>
            <a:pPr>
              <a:buFont typeface="+mj-lt"/>
              <a:buAutoNum type="arabicPeriod"/>
            </a:pPr>
            <a:r>
              <a:rPr lang="es-ES" b="1" dirty="0"/>
              <a:t>Frecuencia de actualización</a:t>
            </a:r>
            <a:r>
              <a:rPr lang="es-ES" dirty="0"/>
              <a:t>: Si la antena no puede recibir o transmitir datos con frecuencia, necesitarás más satélites para cumplir con el requisito de que los dispositivos </a:t>
            </a:r>
            <a:r>
              <a:rPr lang="es-ES" dirty="0" err="1"/>
              <a:t>IoT</a:t>
            </a:r>
            <a:r>
              <a:rPr lang="es-ES" dirty="0"/>
              <a:t> se actualicen al menos cada hora.</a:t>
            </a:r>
          </a:p>
          <a:p>
            <a:pPr>
              <a:buFont typeface="+mj-lt"/>
              <a:buAutoNum type="arabicPeriod"/>
            </a:pPr>
            <a:r>
              <a:rPr lang="es-ES" b="1" dirty="0"/>
              <a:t>Altitud de la órbita</a:t>
            </a:r>
            <a:r>
              <a:rPr lang="es-ES" dirty="0"/>
              <a:t>: La antena determinará si los satélites pueden estar en </a:t>
            </a:r>
            <a:r>
              <a:rPr lang="es-ES" b="1" dirty="0"/>
              <a:t>órbitas más altas</a:t>
            </a:r>
            <a:r>
              <a:rPr lang="es-ES" dirty="0"/>
              <a:t> o si necesitan estar más cerca de la Tierra (órbitas más bajas) para mantener una conexión fiable.</a:t>
            </a:r>
          </a:p>
          <a:p>
            <a:pPr>
              <a:buFont typeface="+mj-lt"/>
              <a:buAutoNum type="arabicPeriod"/>
            </a:pPr>
            <a:r>
              <a:rPr lang="es-ES" b="1" dirty="0"/>
              <a:t>Capacidad de comunicación</a:t>
            </a:r>
            <a:r>
              <a:rPr lang="es-ES" dirty="0"/>
              <a:t>: Antenas que no pueden manejar el tráfico de datos de todos los dispositivos </a:t>
            </a:r>
            <a:r>
              <a:rPr lang="es-ES" dirty="0" err="1"/>
              <a:t>IoT</a:t>
            </a:r>
            <a:r>
              <a:rPr lang="es-ES" dirty="0"/>
              <a:t> obligarán a distribuir la carga entre más satélites o ajustar la constelación para gestionar mejor los datos.</a:t>
            </a:r>
          </a:p>
          <a:p>
            <a:pPr>
              <a:buFont typeface="+mj-lt"/>
              <a:buAutoNum type="arabicPeriod"/>
            </a:pPr>
            <a:r>
              <a:rPr lang="es-ES" b="1" dirty="0"/>
              <a:t>Costos</a:t>
            </a:r>
            <a:r>
              <a:rPr lang="es-ES" dirty="0"/>
              <a:t>: Si la antena no optimiza la cobertura o la eficiencia de la constelación, podrías necesitar más satélites, lo que aumenta significativamente los costos de la misión.</a:t>
            </a:r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856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2024-10-13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457200" y="2393830"/>
            <a:ext cx="8229600" cy="11071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2024-10-13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2024-10-13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8742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2024-10-13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196752"/>
            <a:ext cx="8402525" cy="516971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196752"/>
            <a:ext cx="8402525" cy="516971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179512" y="8742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2024-10-13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927149" y="2708921"/>
            <a:ext cx="5289702" cy="129614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‹Nº›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0" y="2393830"/>
            <a:ext cx="9144000" cy="1107178"/>
          </a:xfrm>
        </p:spPr>
        <p:txBody>
          <a:bodyPr/>
          <a:lstStyle/>
          <a:p>
            <a:r>
              <a:rPr lang="es-ES" dirty="0"/>
              <a:t>Diseño preliminar de una misión espacial</a:t>
            </a:r>
            <a:endParaRPr lang="ko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 rot="1902445">
            <a:off x="61212" y="3810498"/>
            <a:ext cx="2283645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 b="1" dirty="0" err="1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8000"/>
                    </a:prstClr>
                  </a:outerShdw>
                </a:effectLst>
                <a:latin typeface="+mj-lt"/>
                <a:ea typeface="맑은 고딕" pitchFamily="50" charset="-127"/>
              </a:rPr>
              <a:t>Requisitos</a:t>
            </a:r>
            <a:endParaRPr lang="ko-KR" altLang="en-US" sz="3000" b="1" dirty="0">
              <a:solidFill>
                <a:schemeClr val="bg1"/>
              </a:solidFill>
              <a:effectLst>
                <a:outerShdw blurRad="63500" algn="ctr" rotWithShape="0">
                  <a:prstClr val="black">
                    <a:alpha val="18000"/>
                  </a:prstClr>
                </a:outerShdw>
              </a:effectLst>
              <a:latin typeface="+mj-lt"/>
              <a:ea typeface="맑은 고딕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4452640" y="764704"/>
            <a:ext cx="3024336" cy="662106"/>
            <a:chOff x="4211960" y="764704"/>
            <a:chExt cx="3427743" cy="662106"/>
          </a:xfrm>
        </p:grpSpPr>
        <p:sp>
          <p:nvSpPr>
            <p:cNvPr id="87" name="Text Box 5"/>
            <p:cNvSpPr txBox="1">
              <a:spLocks noChangeArrowheads="1"/>
            </p:cNvSpPr>
            <p:nvPr/>
          </p:nvSpPr>
          <p:spPr bwMode="auto">
            <a:xfrm>
              <a:off x="4686953" y="76470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Vida </a:t>
              </a:r>
              <a:r>
                <a:rPr lang="en-US" altLang="ko-KR" sz="1400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útil</a:t>
              </a:r>
              <a:endParaRPr lang="en-US" altLang="ko-KR" sz="1400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88" name="Text Box 11"/>
            <p:cNvSpPr txBox="1">
              <a:spLocks noChangeArrowheads="1"/>
            </p:cNvSpPr>
            <p:nvPr/>
          </p:nvSpPr>
          <p:spPr bwMode="auto">
            <a:xfrm>
              <a:off x="4686954" y="1026700"/>
              <a:ext cx="28138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s-ES" sz="1100" b="0" i="0" dirty="0">
                  <a:solidFill>
                    <a:schemeClr val="bg1"/>
                  </a:solidFill>
                  <a:effectLst/>
                  <a:latin typeface="+mj-lt"/>
                </a:rPr>
                <a:t>Los satélites deben tener una vida operativa de al menos 10 años.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89" name="TextBox 13"/>
            <p:cNvSpPr txBox="1">
              <a:spLocks noChangeArrowheads="1"/>
            </p:cNvSpPr>
            <p:nvPr/>
          </p:nvSpPr>
          <p:spPr bwMode="auto">
            <a:xfrm>
              <a:off x="4211960" y="845370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792241" y="2503748"/>
            <a:ext cx="3024336" cy="662106"/>
            <a:chOff x="3551561" y="2503748"/>
            <a:chExt cx="3427743" cy="662106"/>
          </a:xfrm>
        </p:grpSpPr>
        <p:sp>
          <p:nvSpPr>
            <p:cNvPr id="73" name="Text Box 5"/>
            <p:cNvSpPr txBox="1">
              <a:spLocks noChangeArrowheads="1"/>
            </p:cNvSpPr>
            <p:nvPr/>
          </p:nvSpPr>
          <p:spPr bwMode="auto">
            <a:xfrm>
              <a:off x="4026554" y="2503748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Cobertura</a:t>
              </a:r>
              <a:endParaRPr lang="en-US" altLang="ko-KR" sz="1400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4" name="Text Box 11"/>
            <p:cNvSpPr txBox="1">
              <a:spLocks noChangeArrowheads="1"/>
            </p:cNvSpPr>
            <p:nvPr/>
          </p:nvSpPr>
          <p:spPr bwMode="auto">
            <a:xfrm>
              <a:off x="4026556" y="2765744"/>
              <a:ext cx="28138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La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constelacion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debe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cubrir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el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Oceáno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Atlántico</a:t>
              </a:r>
            </a:p>
          </p:txBody>
        </p:sp>
        <p:sp>
          <p:nvSpPr>
            <p:cNvPr id="75" name="TextBox 13"/>
            <p:cNvSpPr txBox="1">
              <a:spLocks noChangeArrowheads="1"/>
            </p:cNvSpPr>
            <p:nvPr/>
          </p:nvSpPr>
          <p:spPr bwMode="auto">
            <a:xfrm>
              <a:off x="3551561" y="258441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3491880" y="3328904"/>
            <a:ext cx="3024338" cy="935257"/>
            <a:chOff x="3221361" y="3254007"/>
            <a:chExt cx="3427745" cy="935257"/>
          </a:xfrm>
        </p:grpSpPr>
        <p:sp>
          <p:nvSpPr>
            <p:cNvPr id="77" name="Text Box 5"/>
            <p:cNvSpPr txBox="1">
              <a:spLocks noChangeArrowheads="1"/>
            </p:cNvSpPr>
            <p:nvPr/>
          </p:nvSpPr>
          <p:spPr bwMode="auto">
            <a:xfrm>
              <a:off x="3696356" y="3254007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Datos IoT</a:t>
              </a:r>
            </a:p>
          </p:txBody>
        </p:sp>
        <p:sp>
          <p:nvSpPr>
            <p:cNvPr id="78" name="Text Box 11"/>
            <p:cNvSpPr txBox="1">
              <a:spLocks noChangeArrowheads="1"/>
            </p:cNvSpPr>
            <p:nvPr/>
          </p:nvSpPr>
          <p:spPr bwMode="auto">
            <a:xfrm>
              <a:off x="3696356" y="3481378"/>
              <a:ext cx="2813804" cy="7078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La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constelación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debe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recibir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y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retransmitir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10KB de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datos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por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dispositivos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de un total de 500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dispositivos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cada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hora</a:t>
              </a:r>
            </a:p>
          </p:txBody>
        </p:sp>
        <p:sp>
          <p:nvSpPr>
            <p:cNvPr id="79" name="TextBox 13"/>
            <p:cNvSpPr txBox="1">
              <a:spLocks noChangeArrowheads="1"/>
            </p:cNvSpPr>
            <p:nvPr/>
          </p:nvSpPr>
          <p:spPr bwMode="auto">
            <a:xfrm>
              <a:off x="3221361" y="345393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3099980" y="4437112"/>
            <a:ext cx="3024336" cy="662106"/>
            <a:chOff x="2891161" y="4242790"/>
            <a:chExt cx="3427743" cy="662106"/>
          </a:xfrm>
        </p:grpSpPr>
        <p:sp>
          <p:nvSpPr>
            <p:cNvPr id="81" name="Text Box 5"/>
            <p:cNvSpPr txBox="1">
              <a:spLocks noChangeArrowheads="1"/>
            </p:cNvSpPr>
            <p:nvPr/>
          </p:nvSpPr>
          <p:spPr bwMode="auto">
            <a:xfrm>
              <a:off x="3366154" y="4242790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Tecnología</a:t>
              </a: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 LoRa</a:t>
              </a:r>
            </a:p>
          </p:txBody>
        </p:sp>
        <p:sp>
          <p:nvSpPr>
            <p:cNvPr id="82" name="Text Box 11"/>
            <p:cNvSpPr txBox="1">
              <a:spLocks noChangeArrowheads="1"/>
            </p:cNvSpPr>
            <p:nvPr/>
          </p:nvSpPr>
          <p:spPr bwMode="auto">
            <a:xfrm>
              <a:off x="3366156" y="4504786"/>
              <a:ext cx="28138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Los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satélites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deben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comunicarse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con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dispositivos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LoRa</a:t>
              </a:r>
            </a:p>
          </p:txBody>
        </p:sp>
        <p:sp>
          <p:nvSpPr>
            <p:cNvPr id="83" name="TextBox 13"/>
            <p:cNvSpPr txBox="1">
              <a:spLocks noChangeArrowheads="1"/>
            </p:cNvSpPr>
            <p:nvPr/>
          </p:nvSpPr>
          <p:spPr bwMode="auto">
            <a:xfrm>
              <a:off x="2891161" y="432345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4122441" y="1530518"/>
            <a:ext cx="3024336" cy="688869"/>
            <a:chOff x="3881761" y="1530518"/>
            <a:chExt cx="3427743" cy="688869"/>
          </a:xfrm>
        </p:grpSpPr>
        <p:sp>
          <p:nvSpPr>
            <p:cNvPr id="69" name="Text Box 5"/>
            <p:cNvSpPr txBox="1">
              <a:spLocks noChangeArrowheads="1"/>
            </p:cNvSpPr>
            <p:nvPr/>
          </p:nvSpPr>
          <p:spPr bwMode="auto">
            <a:xfrm>
              <a:off x="4356754" y="1634226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Órbita</a:t>
              </a:r>
              <a:endParaRPr lang="en-US" altLang="ko-KR" sz="1400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0" name="Text Box 11"/>
            <p:cNvSpPr txBox="1">
              <a:spLocks noChangeArrowheads="1"/>
            </p:cNvSpPr>
            <p:nvPr/>
          </p:nvSpPr>
          <p:spPr bwMode="auto">
            <a:xfrm>
              <a:off x="4356756" y="1973166"/>
              <a:ext cx="2813804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s-ES" sz="1100" i="0" dirty="0">
                  <a:solidFill>
                    <a:schemeClr val="bg1"/>
                  </a:solidFill>
                  <a:effectLst/>
                  <a:latin typeface="+mj-lt"/>
                </a:rPr>
                <a:t>Los satélites deben orbitar en LEO </a:t>
              </a:r>
              <a:endParaRPr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1" name="TextBox 13"/>
            <p:cNvSpPr txBox="1">
              <a:spLocks noChangeArrowheads="1"/>
            </p:cNvSpPr>
            <p:nvPr/>
          </p:nvSpPr>
          <p:spPr bwMode="auto">
            <a:xfrm>
              <a:off x="3881761" y="171489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184800" y="1530518"/>
              <a:ext cx="2592687" cy="0"/>
            </a:xfrm>
            <a:prstGeom prst="line">
              <a:avLst/>
            </a:prstGeom>
            <a:ln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4" name="직선 연결선 83"/>
          <p:cNvCxnSpPr/>
          <p:nvPr/>
        </p:nvCxnSpPr>
        <p:spPr>
          <a:xfrm>
            <a:off x="4135768" y="2400040"/>
            <a:ext cx="2592687" cy="0"/>
          </a:xfrm>
          <a:prstGeom prst="line">
            <a:avLst/>
          </a:prstGeom>
          <a:ln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3827950" y="3269562"/>
            <a:ext cx="2592687" cy="0"/>
          </a:xfrm>
          <a:prstGeom prst="line">
            <a:avLst/>
          </a:prstGeom>
          <a:ln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3409037" y="4383586"/>
            <a:ext cx="2592687" cy="0"/>
          </a:xfrm>
          <a:prstGeom prst="line">
            <a:avLst/>
          </a:prstGeom>
          <a:ln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 rot="1902445">
            <a:off x="61212" y="3810498"/>
            <a:ext cx="2283645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 b="1" dirty="0" err="1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8000"/>
                    </a:prstClr>
                  </a:outerShdw>
                </a:effectLst>
                <a:latin typeface="+mj-lt"/>
                <a:ea typeface="맑은 고딕" pitchFamily="50" charset="-127"/>
              </a:rPr>
              <a:t>Requisitos</a:t>
            </a:r>
            <a:endParaRPr lang="ko-KR" altLang="en-US" sz="3000" b="1" dirty="0">
              <a:solidFill>
                <a:schemeClr val="bg1"/>
              </a:solidFill>
              <a:effectLst>
                <a:outerShdw blurRad="63500" algn="ctr" rotWithShape="0">
                  <a:prstClr val="black">
                    <a:alpha val="18000"/>
                  </a:prstClr>
                </a:outerShdw>
              </a:effectLst>
              <a:latin typeface="+mj-lt"/>
              <a:ea typeface="맑은 고딕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4499992" y="980728"/>
            <a:ext cx="3024336" cy="739050"/>
            <a:chOff x="4211960" y="764704"/>
            <a:chExt cx="3427743" cy="739050"/>
          </a:xfrm>
        </p:grpSpPr>
        <p:sp>
          <p:nvSpPr>
            <p:cNvPr id="87" name="Text Box 5"/>
            <p:cNvSpPr txBox="1">
              <a:spLocks noChangeArrowheads="1"/>
            </p:cNvSpPr>
            <p:nvPr/>
          </p:nvSpPr>
          <p:spPr bwMode="auto">
            <a:xfrm>
              <a:off x="4686953" y="76470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Dimensiones</a:t>
              </a: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 y </a:t>
              </a:r>
              <a:r>
                <a:rPr lang="en-US" altLang="ko-KR" sz="1400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masas</a:t>
              </a:r>
              <a:endParaRPr lang="en-US" altLang="ko-KR" sz="1400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88" name="Text Box 11"/>
            <p:cNvSpPr txBox="1">
              <a:spLocks noChangeArrowheads="1"/>
            </p:cNvSpPr>
            <p:nvPr/>
          </p:nvSpPr>
          <p:spPr bwMode="auto">
            <a:xfrm>
              <a:off x="4686955" y="949756"/>
              <a:ext cx="2813804" cy="5539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Los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satélites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deben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ser microsatellites con un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límite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de 25 kg y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dimensiones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máximas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de 400mm x 250mm x 250mm</a:t>
              </a:r>
            </a:p>
          </p:txBody>
        </p:sp>
        <p:sp>
          <p:nvSpPr>
            <p:cNvPr id="89" name="TextBox 13"/>
            <p:cNvSpPr txBox="1">
              <a:spLocks noChangeArrowheads="1"/>
            </p:cNvSpPr>
            <p:nvPr/>
          </p:nvSpPr>
          <p:spPr bwMode="auto">
            <a:xfrm>
              <a:off x="4211960" y="845370"/>
              <a:ext cx="576297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06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839593" y="2719772"/>
            <a:ext cx="3024336" cy="662106"/>
            <a:chOff x="3551561" y="2503748"/>
            <a:chExt cx="3427743" cy="662106"/>
          </a:xfrm>
        </p:grpSpPr>
        <p:sp>
          <p:nvSpPr>
            <p:cNvPr id="73" name="Text Box 5"/>
            <p:cNvSpPr txBox="1">
              <a:spLocks noChangeArrowheads="1"/>
            </p:cNvSpPr>
            <p:nvPr/>
          </p:nvSpPr>
          <p:spPr bwMode="auto">
            <a:xfrm>
              <a:off x="4026554" y="2503748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Componentes</a:t>
              </a: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 COTS</a:t>
              </a:r>
            </a:p>
          </p:txBody>
        </p:sp>
        <p:sp>
          <p:nvSpPr>
            <p:cNvPr id="74" name="Text Box 11"/>
            <p:cNvSpPr txBox="1">
              <a:spLocks noChangeArrowheads="1"/>
            </p:cNvSpPr>
            <p:nvPr/>
          </p:nvSpPr>
          <p:spPr bwMode="auto">
            <a:xfrm>
              <a:off x="4026556" y="2765744"/>
              <a:ext cx="28138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Todos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components de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satélites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deben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ser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comerciales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5" name="TextBox 13"/>
            <p:cNvSpPr txBox="1">
              <a:spLocks noChangeArrowheads="1"/>
            </p:cNvSpPr>
            <p:nvPr/>
          </p:nvSpPr>
          <p:spPr bwMode="auto">
            <a:xfrm>
              <a:off x="3551561" y="2584414"/>
              <a:ext cx="576297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08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3509393" y="3589294"/>
            <a:ext cx="3024336" cy="662106"/>
            <a:chOff x="3221361" y="3373270"/>
            <a:chExt cx="3427743" cy="662106"/>
          </a:xfrm>
        </p:grpSpPr>
        <p:sp>
          <p:nvSpPr>
            <p:cNvPr id="77" name="Text Box 5"/>
            <p:cNvSpPr txBox="1">
              <a:spLocks noChangeArrowheads="1"/>
            </p:cNvSpPr>
            <p:nvPr/>
          </p:nvSpPr>
          <p:spPr bwMode="auto">
            <a:xfrm>
              <a:off x="3696354" y="3373270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Carga </a:t>
              </a:r>
              <a:r>
                <a:rPr lang="en-US" altLang="ko-KR" sz="1400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adicional</a:t>
              </a:r>
              <a:endParaRPr lang="en-US" altLang="ko-KR" sz="1400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8" name="Text Box 11"/>
            <p:cNvSpPr txBox="1">
              <a:spLocks noChangeArrowheads="1"/>
            </p:cNvSpPr>
            <p:nvPr/>
          </p:nvSpPr>
          <p:spPr bwMode="auto">
            <a:xfrm>
              <a:off x="3696356" y="3635266"/>
              <a:ext cx="28138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Los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satélites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deben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llevar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y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operar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una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carga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útil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adicional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9" name="TextBox 13"/>
            <p:cNvSpPr txBox="1">
              <a:spLocks noChangeArrowheads="1"/>
            </p:cNvSpPr>
            <p:nvPr/>
          </p:nvSpPr>
          <p:spPr bwMode="auto">
            <a:xfrm>
              <a:off x="3221361" y="3453936"/>
              <a:ext cx="576297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09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4169793" y="1746542"/>
            <a:ext cx="3024336" cy="765814"/>
            <a:chOff x="3881761" y="1530518"/>
            <a:chExt cx="3427743" cy="765814"/>
          </a:xfrm>
        </p:grpSpPr>
        <p:sp>
          <p:nvSpPr>
            <p:cNvPr id="69" name="Text Box 5"/>
            <p:cNvSpPr txBox="1">
              <a:spLocks noChangeArrowheads="1"/>
            </p:cNvSpPr>
            <p:nvPr/>
          </p:nvSpPr>
          <p:spPr bwMode="auto">
            <a:xfrm>
              <a:off x="4356754" y="1634226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Filosofía</a:t>
              </a: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 de </a:t>
              </a:r>
              <a:r>
                <a:rPr lang="en-US" altLang="ko-KR" sz="1400" b="1" dirty="0" err="1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márgenes</a:t>
              </a:r>
              <a:endParaRPr lang="en-US" altLang="ko-KR" sz="1400" b="1" dirty="0">
                <a:solidFill>
                  <a:schemeClr val="bg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0" name="Text Box 11"/>
            <p:cNvSpPr txBox="1">
              <a:spLocks noChangeArrowheads="1"/>
            </p:cNvSpPr>
            <p:nvPr/>
          </p:nvSpPr>
          <p:spPr bwMode="auto">
            <a:xfrm>
              <a:off x="4356756" y="1896222"/>
              <a:ext cx="28138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El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diséño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de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satélites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debe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seguir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la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filosofía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de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márgenes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1" name="TextBox 13"/>
            <p:cNvSpPr txBox="1">
              <a:spLocks noChangeArrowheads="1"/>
            </p:cNvSpPr>
            <p:nvPr/>
          </p:nvSpPr>
          <p:spPr bwMode="auto">
            <a:xfrm>
              <a:off x="3881761" y="1714892"/>
              <a:ext cx="576297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07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184800" y="1530518"/>
              <a:ext cx="2592687" cy="0"/>
            </a:xfrm>
            <a:prstGeom prst="line">
              <a:avLst/>
            </a:prstGeom>
            <a:ln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4" name="직선 연결선 83"/>
          <p:cNvCxnSpPr/>
          <p:nvPr/>
        </p:nvCxnSpPr>
        <p:spPr>
          <a:xfrm>
            <a:off x="4183120" y="2616064"/>
            <a:ext cx="2592687" cy="0"/>
          </a:xfrm>
          <a:prstGeom prst="line">
            <a:avLst/>
          </a:prstGeom>
          <a:ln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3875302" y="3485586"/>
            <a:ext cx="2592687" cy="0"/>
          </a:xfrm>
          <a:prstGeom prst="line">
            <a:avLst/>
          </a:prstGeom>
          <a:ln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3513163" y="4355108"/>
            <a:ext cx="2592687" cy="0"/>
          </a:xfrm>
          <a:prstGeom prst="line">
            <a:avLst/>
          </a:prstGeom>
          <a:ln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297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Aspectos</a:t>
            </a:r>
            <a:r>
              <a:rPr lang="en-US" altLang="ko-KR" dirty="0"/>
              <a:t> a </a:t>
            </a:r>
            <a:r>
              <a:rPr lang="en-US" altLang="ko-KR" dirty="0" err="1"/>
              <a:t>tener</a:t>
            </a:r>
            <a:r>
              <a:rPr lang="en-US" altLang="ko-KR" dirty="0"/>
              <a:t> </a:t>
            </a:r>
            <a:r>
              <a:rPr lang="en-US" altLang="ko-KR" dirty="0" err="1"/>
              <a:t>en</a:t>
            </a:r>
            <a:r>
              <a:rPr lang="en-US" altLang="ko-KR" dirty="0"/>
              <a:t> </a:t>
            </a:r>
            <a:r>
              <a:rPr lang="en-US" altLang="ko-KR" dirty="0" err="1"/>
              <a:t>cuenta</a:t>
            </a:r>
            <a:endParaRPr lang="ko-KR" altLang="en-US" dirty="0"/>
          </a:p>
        </p:txBody>
      </p:sp>
      <p:pic>
        <p:nvPicPr>
          <p:cNvPr id="6" name="Imagen 5" descr="Imagen que contiene agua, tabla, vista, cerca&#10;&#10;Descripción generada automáticamente">
            <a:extLst>
              <a:ext uri="{FF2B5EF4-FFF2-40B4-BE49-F238E27FC236}">
                <a16:creationId xmlns:a16="http://schemas.microsoft.com/office/drawing/2014/main" id="{B256BCBD-4F5E-920E-AAA2-03141678F4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073" y="1895073"/>
            <a:ext cx="4962927" cy="4962927"/>
          </a:xfrm>
          <a:prstGeom prst="rect">
            <a:avLst/>
          </a:prstGeom>
        </p:spPr>
      </p:pic>
      <p:pic>
        <p:nvPicPr>
          <p:cNvPr id="7" name="Picture 2" descr="Cómo elegir la mejor antena Lora ?">
            <a:extLst>
              <a:ext uri="{FF2B5EF4-FFF2-40B4-BE49-F238E27FC236}">
                <a16:creationId xmlns:a16="http://schemas.microsoft.com/office/drawing/2014/main" id="{ADAB76DA-7BFD-6AFF-8274-FF4F4F2150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4" t="6735" r="4119" b="7278"/>
          <a:stretch/>
        </p:blipFill>
        <p:spPr bwMode="auto">
          <a:xfrm>
            <a:off x="251520" y="4653136"/>
            <a:ext cx="3688251" cy="175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그룹 3">
            <a:extLst>
              <a:ext uri="{FF2B5EF4-FFF2-40B4-BE49-F238E27FC236}">
                <a16:creationId xmlns:a16="http://schemas.microsoft.com/office/drawing/2014/main" id="{F9DEF626-C3BA-AEB0-0AD6-645956009892}"/>
              </a:ext>
            </a:extLst>
          </p:cNvPr>
          <p:cNvGrpSpPr/>
          <p:nvPr/>
        </p:nvGrpSpPr>
        <p:grpSpPr>
          <a:xfrm>
            <a:off x="86383" y="1327560"/>
            <a:ext cx="3261481" cy="3678192"/>
            <a:chOff x="4024796" y="345977"/>
            <a:chExt cx="3696520" cy="2207974"/>
          </a:xfrm>
        </p:grpSpPr>
        <p:sp>
          <p:nvSpPr>
            <p:cNvPr id="9" name="Text Box 5">
              <a:extLst>
                <a:ext uri="{FF2B5EF4-FFF2-40B4-BE49-F238E27FC236}">
                  <a16:creationId xmlns:a16="http://schemas.microsoft.com/office/drawing/2014/main" id="{6D45A3D9-CB0F-5A63-1A33-88F9F3859B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4796" y="1453458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 err="1">
                  <a:latin typeface="+mj-lt"/>
                  <a:ea typeface="맑은 고딕" pitchFamily="50" charset="-127"/>
                </a:rPr>
                <a:t>Impacto</a:t>
              </a:r>
              <a:r>
                <a:rPr lang="en-US" altLang="ko-KR" sz="1400" b="1" dirty="0">
                  <a:latin typeface="+mj-lt"/>
                  <a:ea typeface="맑은 고딕" pitchFamily="50" charset="-127"/>
                </a:rPr>
                <a:t> </a:t>
              </a:r>
              <a:r>
                <a:rPr lang="en-US" altLang="ko-KR" sz="1400" b="1" dirty="0" err="1">
                  <a:latin typeface="+mj-lt"/>
                  <a:ea typeface="맑은 고딕" pitchFamily="50" charset="-127"/>
                </a:rPr>
                <a:t>en</a:t>
              </a:r>
              <a:r>
                <a:rPr lang="en-US" altLang="ko-KR" sz="1400" b="1" dirty="0">
                  <a:latin typeface="+mj-lt"/>
                  <a:ea typeface="맑은 고딕" pitchFamily="50" charset="-127"/>
                </a:rPr>
                <a:t>:</a:t>
              </a:r>
            </a:p>
          </p:txBody>
        </p:sp>
        <p:sp>
          <p:nvSpPr>
            <p:cNvPr id="10" name="Text Box 11">
              <a:extLst>
                <a:ext uri="{FF2B5EF4-FFF2-40B4-BE49-F238E27FC236}">
                  <a16:creationId xmlns:a16="http://schemas.microsoft.com/office/drawing/2014/main" id="{5B437778-5D2B-2C40-13F5-EDB2DB90C8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75186" y="650979"/>
              <a:ext cx="3346130" cy="19029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Frecuencia de operación.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Ganancia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Direccionalidad.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Campo de visión (FOV).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Tamaño y peso.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Alcance de la comunicación.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Eficiencia y consumo energético.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Costo de fabricación e integración.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endParaRPr lang="es-E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endParaRPr lang="es-E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endParaRPr lang="es-E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Número de </a:t>
              </a:r>
              <a:r>
                <a:rPr lang="es-ES" altLang="ko-KR" sz="1100" dirty="0" err="1">
                  <a:latin typeface="+mj-lt"/>
                  <a:ea typeface="맑은 고딕" pitchFamily="50" charset="-127"/>
                  <a:cs typeface="굴림" pitchFamily="50" charset="-127"/>
                </a:rPr>
                <a:t>satelites</a:t>
              </a:r>
              <a:endParaRPr lang="es-E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Cobertura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Frecuencia de actualización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Altitud de la órbita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Capacidad de comunicación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r>
                <a:rPr lang="es-E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Costos</a:t>
              </a: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endParaRPr lang="es-E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endParaRPr lang="es-E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 typeface="Arial" panose="020B0604020202020204" pitchFamily="34" charset="0"/>
                <a:buChar char="•"/>
                <a:defRPr/>
              </a:pP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1" name="TextBox 13">
              <a:extLst>
                <a:ext uri="{FF2B5EF4-FFF2-40B4-BE49-F238E27FC236}">
                  <a16:creationId xmlns:a16="http://schemas.microsoft.com/office/drawing/2014/main" id="{1C6145E3-1D8A-7CAC-EF59-CC181A1E5C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4796" y="345977"/>
              <a:ext cx="2459832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latin typeface="+mj-lt"/>
                  <a:ea typeface="맑은 고딕" pitchFamily="50" charset="-127"/>
                </a:rPr>
                <a:t>Tipo de </a:t>
              </a:r>
              <a:r>
                <a:rPr lang="en-US" altLang="ko-KR" sz="2500" b="1" dirty="0" err="1">
                  <a:latin typeface="+mj-lt"/>
                  <a:ea typeface="맑은 고딕" pitchFamily="50" charset="-127"/>
                </a:rPr>
                <a:t>antena</a:t>
              </a:r>
              <a:endParaRPr lang="ko-KR" altLang="en-US" sz="2500" b="1" dirty="0">
                <a:latin typeface="+mj-lt"/>
                <a:ea typeface="맑은 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4179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Propuesta</a:t>
            </a:r>
            <a:r>
              <a:rPr lang="en-US" altLang="ko-KR" dirty="0"/>
              <a:t> 1</a:t>
            </a:r>
            <a:endParaRPr lang="ko-KR" altLang="en-US" dirty="0"/>
          </a:p>
        </p:txBody>
      </p:sp>
      <p:sp>
        <p:nvSpPr>
          <p:cNvPr id="8" name="내용 개체 틀 36">
            <a:extLst>
              <a:ext uri="{FF2B5EF4-FFF2-40B4-BE49-F238E27FC236}">
                <a16:creationId xmlns:a16="http://schemas.microsoft.com/office/drawing/2014/main" id="{C75E8677-D47D-27EB-C8A9-9577BBBBD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4" y="1196752"/>
            <a:ext cx="3672409" cy="5169718"/>
          </a:xfrm>
        </p:spPr>
        <p:txBody>
          <a:bodyPr/>
          <a:lstStyle/>
          <a:p>
            <a:r>
              <a:rPr lang="es-ES" b="1" dirty="0"/>
              <a:t>Propuesta 1: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23 satélites</a:t>
            </a:r>
            <a:r>
              <a:rPr lang="es-ES" dirty="0"/>
              <a:t> en </a:t>
            </a:r>
            <a:r>
              <a:rPr lang="es-ES" b="1" dirty="0"/>
              <a:t>órbita polar circular</a:t>
            </a:r>
            <a:r>
              <a:rPr lang="es-ES" dirty="0"/>
              <a:t> a </a:t>
            </a:r>
            <a:r>
              <a:rPr lang="es-ES" b="1" dirty="0"/>
              <a:t>850 km</a:t>
            </a:r>
            <a:r>
              <a:rPr lang="es-ES" dirty="0"/>
              <a:t> de altitud, inclinación de </a:t>
            </a:r>
            <a:r>
              <a:rPr lang="es-ES" b="1" dirty="0"/>
              <a:t>90°</a:t>
            </a:r>
            <a:r>
              <a:rPr lang="es-E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Cobertura global</a:t>
            </a:r>
            <a:r>
              <a:rPr lang="es-ES" dirty="0"/>
              <a:t> con </a:t>
            </a:r>
            <a:r>
              <a:rPr lang="es-ES" b="1" dirty="0"/>
              <a:t>101,7 minutos</a:t>
            </a:r>
            <a:r>
              <a:rPr lang="es-ES" dirty="0"/>
              <a:t> de tiempo de actualización.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Utiliza </a:t>
            </a:r>
            <a:r>
              <a:rPr lang="es-ES" b="1" dirty="0"/>
              <a:t>antena con FOV de 60°</a:t>
            </a:r>
            <a:r>
              <a:rPr lang="es-E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No cumple con el requisito de tiempo</a:t>
            </a:r>
            <a:r>
              <a:rPr lang="es-ES" dirty="0"/>
              <a:t> de actualización por dispositivo </a:t>
            </a:r>
            <a:r>
              <a:rPr lang="es-ES" dirty="0" err="1"/>
              <a:t>IoT</a:t>
            </a:r>
            <a:r>
              <a:rPr lang="es-ES" dirty="0"/>
              <a:t>.</a:t>
            </a:r>
          </a:p>
          <a:p>
            <a:pPr marL="0" indent="0"/>
            <a:endParaRPr lang="es-ES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7A463EA8-F7C6-2207-F166-A167D5D0A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3652315"/>
            <a:ext cx="3299317" cy="3105869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C046DB92-D664-D100-A16C-A9E16D64B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4343" y="1630566"/>
            <a:ext cx="5360914" cy="476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64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Propuesta</a:t>
            </a:r>
            <a:r>
              <a:rPr lang="en-US" altLang="ko-KR" dirty="0"/>
              <a:t> 2</a:t>
            </a:r>
            <a:endParaRPr lang="ko-KR" altLang="en-US" dirty="0"/>
          </a:p>
        </p:txBody>
      </p:sp>
      <p:sp>
        <p:nvSpPr>
          <p:cNvPr id="8" name="내용 개체 틀 36">
            <a:extLst>
              <a:ext uri="{FF2B5EF4-FFF2-40B4-BE49-F238E27FC236}">
                <a16:creationId xmlns:a16="http://schemas.microsoft.com/office/drawing/2014/main" id="{82F307BE-779D-6439-4A38-00FED654F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05" y="1196752"/>
            <a:ext cx="3600400" cy="5169718"/>
          </a:xfrm>
        </p:spPr>
        <p:txBody>
          <a:bodyPr/>
          <a:lstStyle/>
          <a:p>
            <a:r>
              <a:rPr lang="es-ES" b="1" dirty="0"/>
              <a:t>Propuesta 2: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46 satélites</a:t>
            </a:r>
            <a:r>
              <a:rPr lang="es-ES" dirty="0"/>
              <a:t> para cumplir con el </a:t>
            </a:r>
          </a:p>
          <a:p>
            <a:pPr marL="0" indent="0"/>
            <a:r>
              <a:rPr lang="es-ES" dirty="0"/>
              <a:t>       requisito de tiempo de actualización.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Aumentar la altitud </a:t>
            </a:r>
            <a:r>
              <a:rPr lang="es-ES" dirty="0"/>
              <a:t>reduciría el </a:t>
            </a:r>
          </a:p>
          <a:p>
            <a:pPr marL="0" indent="0"/>
            <a:r>
              <a:rPr lang="es-ES" dirty="0"/>
              <a:t>       número de satélites, pero limita la </a:t>
            </a:r>
          </a:p>
          <a:p>
            <a:pPr marL="0" indent="0"/>
            <a:r>
              <a:rPr lang="es-ES" b="1" dirty="0"/>
              <a:t>        efectividad de </a:t>
            </a:r>
            <a:r>
              <a:rPr lang="es-ES" b="1" dirty="0" err="1"/>
              <a:t>LoRa</a:t>
            </a:r>
            <a:r>
              <a:rPr lang="es-E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Mayor costo</a:t>
            </a:r>
            <a:r>
              <a:rPr lang="es-ES" dirty="0"/>
              <a:t> debido a la cantidad de satélites necesarios.</a:t>
            </a:r>
          </a:p>
          <a:p>
            <a:pPr marL="0" indent="0"/>
            <a:endParaRPr lang="es-ES" dirty="0"/>
          </a:p>
        </p:txBody>
      </p:sp>
      <p:pic>
        <p:nvPicPr>
          <p:cNvPr id="9" name="Imagen 8" descr="Imagen que contiene tabla, plato, pequeño, sartén&#10;&#10;Descripción generada automáticamente">
            <a:extLst>
              <a:ext uri="{FF2B5EF4-FFF2-40B4-BE49-F238E27FC236}">
                <a16:creationId xmlns:a16="http://schemas.microsoft.com/office/drawing/2014/main" id="{F25F39EE-4EFC-174C-128B-72927419C4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1281763"/>
            <a:ext cx="5085184" cy="5085184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4AFEB64-BD8D-3689-6C73-07153D5543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91" y="4519138"/>
            <a:ext cx="3461798" cy="79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48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32C6FF"/>
                </a:solidFill>
              </a:rPr>
              <a:t>G</a:t>
            </a:r>
            <a:r>
              <a:rPr lang="en-US" altLang="ko-KR" dirty="0"/>
              <a:t>RACIAS</a:t>
            </a:r>
            <a:endParaRPr lang="ko-KR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10637</TotalTime>
  <Words>1006</Words>
  <Application>Microsoft Office PowerPoint</Application>
  <PresentationFormat>Presentación en pantalla (4:3)</PresentationFormat>
  <Paragraphs>94</Paragraphs>
  <Slides>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굴림체</vt:lpstr>
      <vt:lpstr>Calibri Light</vt:lpstr>
      <vt:lpstr>Arial</vt:lpstr>
      <vt:lpstr>맑은 고딕</vt:lpstr>
      <vt:lpstr>Office 테마</vt:lpstr>
      <vt:lpstr>Diseño preliminar de una misión espacial</vt:lpstr>
      <vt:lpstr>Presentación de PowerPoint</vt:lpstr>
      <vt:lpstr>Presentación de PowerPoint</vt:lpstr>
      <vt:lpstr>Aspectos a tener en cuenta</vt:lpstr>
      <vt:lpstr>Propuesta 1</vt:lpstr>
      <vt:lpstr>Propuesta 2</vt:lpstr>
      <vt:lpstr>GRACIAS</vt:lpstr>
    </vt:vector>
  </TitlesOfParts>
  <Manager>Slide Members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Carla Pérez Pardo</cp:lastModifiedBy>
  <cp:revision>2</cp:revision>
  <dcterms:created xsi:type="dcterms:W3CDTF">2010-02-01T08:03:16Z</dcterms:created>
  <dcterms:modified xsi:type="dcterms:W3CDTF">2024-10-13T14:31:44Z</dcterms:modified>
  <cp:category>www.slidemembers.com</cp:category>
  <cp:version>YESFORM Co.,Ltd.</cp:version>
</cp:coreProperties>
</file>

<file path=docProps/thumbnail.jpeg>
</file>